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17"/>
  </p:notesMasterIdLst>
  <p:handoutMasterIdLst>
    <p:handoutMasterId r:id="rId18"/>
  </p:handoutMasterIdLst>
  <p:sldIdLst>
    <p:sldId id="449" r:id="rId5"/>
    <p:sldId id="450" r:id="rId6"/>
    <p:sldId id="420" r:id="rId7"/>
    <p:sldId id="378" r:id="rId8"/>
    <p:sldId id="372" r:id="rId9"/>
    <p:sldId id="443" r:id="rId10"/>
    <p:sldId id="439" r:id="rId11"/>
    <p:sldId id="440" r:id="rId12"/>
    <p:sldId id="441" r:id="rId13"/>
    <p:sldId id="438" r:id="rId14"/>
    <p:sldId id="442" r:id="rId15"/>
    <p:sldId id="436"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ACE39-4ABE-8A45-8B36-BB77BB7716EC}" v="2" dt="2024-09-28T15:48:13.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51" autoAdjust="0"/>
    <p:restoredTop sz="81469"/>
  </p:normalViewPr>
  <p:slideViewPr>
    <p:cSldViewPr snapToGrid="0" snapToObjects="1">
      <p:cViewPr varScale="1">
        <p:scale>
          <a:sx n="100" d="100"/>
          <a:sy n="100" d="100"/>
        </p:scale>
        <p:origin x="1688" y="168"/>
      </p:cViewPr>
      <p:guideLst>
        <p:guide orient="horz" pos="4319"/>
        <p:guide/>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5DB5224B-EEE7-1048-A2F6-961724A1247C}"/>
    <pc:docChg chg="custSel modSld">
      <pc:chgData name="Monaghan, Padraic" userId="dc80ae16-2699-4a0b-b78d-b9031f41d4f1" providerId="ADAL" clId="{5DB5224B-EEE7-1048-A2F6-961724A1247C}" dt="2021-09-24T09:49:57.051" v="2" actId="5793"/>
      <pc:docMkLst>
        <pc:docMk/>
      </pc:docMkLst>
      <pc:sldChg chg="modSp mod">
        <pc:chgData name="Monaghan, Padraic" userId="dc80ae16-2699-4a0b-b78d-b9031f41d4f1" providerId="ADAL" clId="{5DB5224B-EEE7-1048-A2F6-961724A1247C}" dt="2021-09-24T09:49:57.051" v="2" actId="5793"/>
        <pc:sldMkLst>
          <pc:docMk/>
          <pc:sldMk cId="2854461246" sldId="406"/>
        </pc:sldMkLst>
        <pc:spChg chg="mod">
          <ac:chgData name="Monaghan, Padraic" userId="dc80ae16-2699-4a0b-b78d-b9031f41d4f1" providerId="ADAL" clId="{5DB5224B-EEE7-1048-A2F6-961724A1247C}" dt="2021-09-24T09:49:57.051" v="2" actId="5793"/>
          <ac:spMkLst>
            <pc:docMk/>
            <pc:sldMk cId="2854461246" sldId="406"/>
            <ac:spMk id="3" creationId="{05F47D82-9E70-9D4B-9EBD-DED3F25D9551}"/>
          </ac:spMkLst>
        </pc:spChg>
      </pc:sldChg>
    </pc:docChg>
  </pc:docChgLst>
  <pc:docChgLst>
    <pc:chgData name="Monaghan, Padraic" userId="dc80ae16-2699-4a0b-b78d-b9031f41d4f1" providerId="ADAL" clId="{46AACE39-4ABE-8A45-8B36-BB77BB7716EC}"/>
    <pc:docChg chg="addSld delSld modSld">
      <pc:chgData name="Monaghan, Padraic" userId="dc80ae16-2699-4a0b-b78d-b9031f41d4f1" providerId="ADAL" clId="{46AACE39-4ABE-8A45-8B36-BB77BB7716EC}" dt="2024-09-28T15:48:14.744" v="3" actId="2696"/>
      <pc:docMkLst>
        <pc:docMk/>
      </pc:docMkLst>
      <pc:sldChg chg="del">
        <pc:chgData name="Monaghan, Padraic" userId="dc80ae16-2699-4a0b-b78d-b9031f41d4f1" providerId="ADAL" clId="{46AACE39-4ABE-8A45-8B36-BB77BB7716EC}" dt="2024-09-28T15:48:14.744" v="3" actId="2696"/>
        <pc:sldMkLst>
          <pc:docMk/>
          <pc:sldMk cId="2854461246" sldId="406"/>
        </pc:sldMkLst>
      </pc:sldChg>
      <pc:sldChg chg="del">
        <pc:chgData name="Monaghan, Padraic" userId="dc80ae16-2699-4a0b-b78d-b9031f41d4f1" providerId="ADAL" clId="{46AACE39-4ABE-8A45-8B36-BB77BB7716EC}" dt="2024-09-28T15:35:31.883" v="1" actId="2696"/>
        <pc:sldMkLst>
          <pc:docMk/>
          <pc:sldMk cId="1895254472" sldId="444"/>
        </pc:sldMkLst>
      </pc:sldChg>
      <pc:sldChg chg="add">
        <pc:chgData name="Monaghan, Padraic" userId="dc80ae16-2699-4a0b-b78d-b9031f41d4f1" providerId="ADAL" clId="{46AACE39-4ABE-8A45-8B36-BB77BB7716EC}" dt="2024-09-28T15:35:30.818" v="0"/>
        <pc:sldMkLst>
          <pc:docMk/>
          <pc:sldMk cId="3108243136" sldId="449"/>
        </pc:sldMkLst>
      </pc:sldChg>
      <pc:sldChg chg="add">
        <pc:chgData name="Monaghan, Padraic" userId="dc80ae16-2699-4a0b-b78d-b9031f41d4f1" providerId="ADAL" clId="{46AACE39-4ABE-8A45-8B36-BB77BB7716EC}" dt="2024-09-28T15:48:13.259" v="2"/>
        <pc:sldMkLst>
          <pc:docMk/>
          <pc:sldMk cId="3575067745" sldId="450"/>
        </pc:sldMkLst>
      </pc:sldChg>
    </pc:docChg>
  </pc:docChgLst>
  <pc:docChgLst>
    <pc:chgData name="Monaghan, Padraic" userId="dc80ae16-2699-4a0b-b78d-b9031f41d4f1" providerId="ADAL" clId="{9197951D-D0A4-9944-9457-841AB19A307A}"/>
    <pc:docChg chg="undo custSel modSld">
      <pc:chgData name="Monaghan, Padraic" userId="dc80ae16-2699-4a0b-b78d-b9031f41d4f1" providerId="ADAL" clId="{9197951D-D0A4-9944-9457-841AB19A307A}" dt="2022-10-11T09:24:53.686" v="5" actId="27636"/>
      <pc:docMkLst>
        <pc:docMk/>
      </pc:docMkLst>
      <pc:sldChg chg="addSp delSp modSp mod">
        <pc:chgData name="Monaghan, Padraic" userId="dc80ae16-2699-4a0b-b78d-b9031f41d4f1" providerId="ADAL" clId="{9197951D-D0A4-9944-9457-841AB19A307A}" dt="2022-10-11T09:24:53.686" v="5" actId="27636"/>
        <pc:sldMkLst>
          <pc:docMk/>
          <pc:sldMk cId="2854461246" sldId="406"/>
        </pc:sldMkLst>
        <pc:spChg chg="mod">
          <ac:chgData name="Monaghan, Padraic" userId="dc80ae16-2699-4a0b-b78d-b9031f41d4f1" providerId="ADAL" clId="{9197951D-D0A4-9944-9457-841AB19A307A}" dt="2022-10-11T09:24:53.686" v="5" actId="27636"/>
          <ac:spMkLst>
            <pc:docMk/>
            <pc:sldMk cId="2854461246" sldId="406"/>
            <ac:spMk id="3" creationId="{05F47D82-9E70-9D4B-9EBD-DED3F25D9551}"/>
          </ac:spMkLst>
        </pc:spChg>
        <pc:spChg chg="add del">
          <ac:chgData name="Monaghan, Padraic" userId="dc80ae16-2699-4a0b-b78d-b9031f41d4f1" providerId="ADAL" clId="{9197951D-D0A4-9944-9457-841AB19A307A}" dt="2022-10-11T09:24:45.257" v="1" actId="22"/>
          <ac:spMkLst>
            <pc:docMk/>
            <pc:sldMk cId="2854461246" sldId="406"/>
            <ac:spMk id="5" creationId="{88FFD4F8-ADD8-E4E3-34B7-36B7AC8C5357}"/>
          </ac:spMkLst>
        </pc:spChg>
      </pc:sldChg>
      <pc:sldChg chg="addSp delSp mod">
        <pc:chgData name="Monaghan, Padraic" userId="dc80ae16-2699-4a0b-b78d-b9031f41d4f1" providerId="ADAL" clId="{9197951D-D0A4-9944-9457-841AB19A307A}" dt="2022-10-11T09:24:49.755" v="3" actId="22"/>
        <pc:sldMkLst>
          <pc:docMk/>
          <pc:sldMk cId="1895254472" sldId="444"/>
        </pc:sldMkLst>
        <pc:spChg chg="add del">
          <ac:chgData name="Monaghan, Padraic" userId="dc80ae16-2699-4a0b-b78d-b9031f41d4f1" providerId="ADAL" clId="{9197951D-D0A4-9944-9457-841AB19A307A}" dt="2022-10-11T09:24:49.755" v="3" actId="22"/>
          <ac:spMkLst>
            <pc:docMk/>
            <pc:sldMk cId="1895254472" sldId="444"/>
            <ac:spMk id="4" creationId="{570FCD1F-A2C7-2604-AC3F-6121F41E164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Lynott</a:t>
            </a:r>
            <a:r>
              <a:rPr lang="en-US" baseline="0"/>
              <a:t> et al.</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PowerPoint]Sheet1'!$E$14</c:f>
              <c:strCache>
                <c:ptCount val="1"/>
                <c:pt idx="0">
                  <c:v>Reward for self</c:v>
                </c:pt>
              </c:strCache>
            </c:strRef>
          </c:tx>
          <c:spPr>
            <a:solidFill>
              <a:schemeClr val="accent1"/>
            </a:solidFill>
            <a:ln>
              <a:noFill/>
            </a:ln>
            <a:effectLst/>
          </c:spPr>
          <c:invertIfNegative val="0"/>
          <c:cat>
            <c:strRef>
              <c:f>'[Chart in Microsoft PowerPoint]Sheet1'!$D$15:$D$16</c:f>
              <c:strCache>
                <c:ptCount val="2"/>
                <c:pt idx="0">
                  <c:v>Held hot pad</c:v>
                </c:pt>
                <c:pt idx="1">
                  <c:v>Held cold pad</c:v>
                </c:pt>
              </c:strCache>
            </c:strRef>
          </c:cat>
          <c:val>
            <c:numRef>
              <c:f>'[Chart in Microsoft PowerPoint]Sheet1'!$E$15:$E$16</c:f>
              <c:numCache>
                <c:formatCode>General</c:formatCode>
                <c:ptCount val="2"/>
                <c:pt idx="0">
                  <c:v>248</c:v>
                </c:pt>
                <c:pt idx="1">
                  <c:v>219</c:v>
                </c:pt>
              </c:numCache>
            </c:numRef>
          </c:val>
          <c:extLst>
            <c:ext xmlns:c16="http://schemas.microsoft.com/office/drawing/2014/chart" uri="{C3380CC4-5D6E-409C-BE32-E72D297353CC}">
              <c16:uniqueId val="{00000000-9112-7640-AB5F-66FED7521B3A}"/>
            </c:ext>
          </c:extLst>
        </c:ser>
        <c:ser>
          <c:idx val="1"/>
          <c:order val="1"/>
          <c:tx>
            <c:strRef>
              <c:f>'[Chart in Microsoft PowerPoint]Sheet1'!$F$14</c:f>
              <c:strCache>
                <c:ptCount val="1"/>
                <c:pt idx="0">
                  <c:v>Reward for other</c:v>
                </c:pt>
              </c:strCache>
            </c:strRef>
          </c:tx>
          <c:spPr>
            <a:solidFill>
              <a:schemeClr val="accent2"/>
            </a:solidFill>
            <a:ln>
              <a:noFill/>
            </a:ln>
            <a:effectLst/>
          </c:spPr>
          <c:invertIfNegative val="0"/>
          <c:cat>
            <c:strRef>
              <c:f>'[Chart in Microsoft PowerPoint]Sheet1'!$D$15:$D$16</c:f>
              <c:strCache>
                <c:ptCount val="2"/>
                <c:pt idx="0">
                  <c:v>Held hot pad</c:v>
                </c:pt>
                <c:pt idx="1">
                  <c:v>Held cold pad</c:v>
                </c:pt>
              </c:strCache>
            </c:strRef>
          </c:cat>
          <c:val>
            <c:numRef>
              <c:f>'[Chart in Microsoft PowerPoint]Sheet1'!$F$15:$F$16</c:f>
              <c:numCache>
                <c:formatCode>General</c:formatCode>
                <c:ptCount val="2"/>
                <c:pt idx="0">
                  <c:v>182</c:v>
                </c:pt>
                <c:pt idx="1">
                  <c:v>212</c:v>
                </c:pt>
              </c:numCache>
            </c:numRef>
          </c:val>
          <c:extLst>
            <c:ext xmlns:c16="http://schemas.microsoft.com/office/drawing/2014/chart" uri="{C3380CC4-5D6E-409C-BE32-E72D297353CC}">
              <c16:uniqueId val="{00000001-9112-7640-AB5F-66FED7521B3A}"/>
            </c:ext>
          </c:extLst>
        </c:ser>
        <c:dLbls>
          <c:showLegendKey val="0"/>
          <c:showVal val="0"/>
          <c:showCatName val="0"/>
          <c:showSerName val="0"/>
          <c:showPercent val="0"/>
          <c:showBubbleSize val="0"/>
        </c:dLbls>
        <c:gapWidth val="219"/>
        <c:overlap val="-27"/>
        <c:axId val="-1101304608"/>
        <c:axId val="-1101636576"/>
      </c:barChart>
      <c:catAx>
        <c:axId val="-110130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636576"/>
        <c:crosses val="autoZero"/>
        <c:auto val="1"/>
        <c:lblAlgn val="ctr"/>
        <c:lblOffset val="100"/>
        <c:noMultiLvlLbl val="0"/>
      </c:catAx>
      <c:valAx>
        <c:axId val="-1101636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Participants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01304608"/>
        <c:crosses val="autoZero"/>
        <c:crossBetween val="between"/>
      </c:valAx>
      <c:spPr>
        <a:noFill/>
        <a:ln>
          <a:noFill/>
        </a:ln>
        <a:effectLst/>
      </c:spPr>
    </c:plotArea>
    <c:legend>
      <c:legendPos val="b"/>
      <c:layout>
        <c:manualLayout>
          <c:xMode val="edge"/>
          <c:yMode val="edge"/>
          <c:x val="0.36673970162146602"/>
          <c:y val="0.167244823563721"/>
          <c:w val="0.299060643507437"/>
          <c:h val="0.2077551764362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Williams and Bargh</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'[Chart in Microsoft PowerPoint]Sheet1'!$E$9</c:f>
              <c:strCache>
                <c:ptCount val="1"/>
                <c:pt idx="0">
                  <c:v>Reward for self</c:v>
                </c:pt>
              </c:strCache>
            </c:strRef>
          </c:tx>
          <c:spPr>
            <a:solidFill>
              <a:schemeClr val="accent1"/>
            </a:solidFill>
            <a:ln>
              <a:noFill/>
            </a:ln>
            <a:effectLst/>
          </c:spPr>
          <c:invertIfNegative val="0"/>
          <c:cat>
            <c:strRef>
              <c:f>'[Chart in Microsoft PowerPoint]Sheet1'!$D$10:$D$11</c:f>
              <c:strCache>
                <c:ptCount val="2"/>
                <c:pt idx="0">
                  <c:v>Held hot pad</c:v>
                </c:pt>
                <c:pt idx="1">
                  <c:v>Held cold pad</c:v>
                </c:pt>
              </c:strCache>
            </c:strRef>
          </c:cat>
          <c:val>
            <c:numRef>
              <c:f>'[Chart in Microsoft PowerPoint]Sheet1'!$E$10:$E$11</c:f>
              <c:numCache>
                <c:formatCode>General</c:formatCode>
                <c:ptCount val="2"/>
                <c:pt idx="0">
                  <c:v>12</c:v>
                </c:pt>
                <c:pt idx="1">
                  <c:v>20</c:v>
                </c:pt>
              </c:numCache>
            </c:numRef>
          </c:val>
          <c:extLst>
            <c:ext xmlns:c16="http://schemas.microsoft.com/office/drawing/2014/chart" uri="{C3380CC4-5D6E-409C-BE32-E72D297353CC}">
              <c16:uniqueId val="{00000000-00B9-2843-B50C-DD1952524A07}"/>
            </c:ext>
          </c:extLst>
        </c:ser>
        <c:ser>
          <c:idx val="1"/>
          <c:order val="1"/>
          <c:tx>
            <c:strRef>
              <c:f>'[Chart in Microsoft PowerPoint]Sheet1'!$F$9</c:f>
              <c:strCache>
                <c:ptCount val="1"/>
                <c:pt idx="0">
                  <c:v>Reward for other</c:v>
                </c:pt>
              </c:strCache>
            </c:strRef>
          </c:tx>
          <c:spPr>
            <a:solidFill>
              <a:schemeClr val="accent2"/>
            </a:solidFill>
            <a:ln>
              <a:noFill/>
            </a:ln>
            <a:effectLst/>
          </c:spPr>
          <c:invertIfNegative val="0"/>
          <c:cat>
            <c:strRef>
              <c:f>'[Chart in Microsoft PowerPoint]Sheet1'!$D$10:$D$11</c:f>
              <c:strCache>
                <c:ptCount val="2"/>
                <c:pt idx="0">
                  <c:v>Held hot pad</c:v>
                </c:pt>
                <c:pt idx="1">
                  <c:v>Held cold pad</c:v>
                </c:pt>
              </c:strCache>
            </c:strRef>
          </c:cat>
          <c:val>
            <c:numRef>
              <c:f>'[Chart in Microsoft PowerPoint]Sheet1'!$F$10:$F$11</c:f>
              <c:numCache>
                <c:formatCode>General</c:formatCode>
                <c:ptCount val="2"/>
                <c:pt idx="0">
                  <c:v>14</c:v>
                </c:pt>
                <c:pt idx="1">
                  <c:v>7</c:v>
                </c:pt>
              </c:numCache>
            </c:numRef>
          </c:val>
          <c:extLst>
            <c:ext xmlns:c16="http://schemas.microsoft.com/office/drawing/2014/chart" uri="{C3380CC4-5D6E-409C-BE32-E72D297353CC}">
              <c16:uniqueId val="{00000001-00B9-2843-B50C-DD1952524A07}"/>
            </c:ext>
          </c:extLst>
        </c:ser>
        <c:dLbls>
          <c:showLegendKey val="0"/>
          <c:showVal val="0"/>
          <c:showCatName val="0"/>
          <c:showSerName val="0"/>
          <c:showPercent val="0"/>
          <c:showBubbleSize val="0"/>
        </c:dLbls>
        <c:gapWidth val="219"/>
        <c:overlap val="-27"/>
        <c:axId val="-1096699040"/>
        <c:axId val="-1096697264"/>
      </c:barChart>
      <c:catAx>
        <c:axId val="-109669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97264"/>
        <c:crosses val="autoZero"/>
        <c:auto val="1"/>
        <c:lblAlgn val="ctr"/>
        <c:lblOffset val="100"/>
        <c:noMultiLvlLbl val="0"/>
      </c:catAx>
      <c:valAx>
        <c:axId val="-1096697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Number of Participants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99040"/>
        <c:crosses val="autoZero"/>
        <c:crossBetween val="between"/>
      </c:valAx>
      <c:spPr>
        <a:noFill/>
        <a:ln>
          <a:noFill/>
        </a:ln>
        <a:effectLst/>
      </c:spPr>
    </c:plotArea>
    <c:legend>
      <c:legendPos val="b"/>
      <c:layout>
        <c:manualLayout>
          <c:xMode val="edge"/>
          <c:yMode val="edge"/>
          <c:x val="0.18379943132108501"/>
          <c:y val="0.18576334208223999"/>
          <c:w val="0.28711153304876802"/>
          <c:h val="0.20775517643627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9/28/24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9/28/24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B21883-ECEB-5D44-BB40-BC7E77D99EF1}" type="slidenum">
              <a:rPr lang="en-GB" smtClean="0"/>
              <a:t>1</a:t>
            </a:fld>
            <a:endParaRPr lang="en-GB"/>
          </a:p>
        </p:txBody>
      </p:sp>
    </p:spTree>
    <p:extLst>
      <p:ext uri="{BB962C8B-B14F-4D97-AF65-F5344CB8AC3E}">
        <p14:creationId xmlns:p14="http://schemas.microsoft.com/office/powerpoint/2010/main" val="503412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9/28/24</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28/09/2024</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3.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4.jpeg"/><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2AA8-AE46-A641-AE46-8EADEDF9ECA2}"/>
              </a:ext>
            </a:extLst>
          </p:cNvPr>
          <p:cNvSpPr>
            <a:spLocks noGrp="1"/>
          </p:cNvSpPr>
          <p:nvPr>
            <p:ph type="ctrTitle"/>
          </p:nvPr>
        </p:nvSpPr>
        <p:spPr/>
        <p:txBody>
          <a:bodyPr/>
          <a:lstStyle/>
          <a:p>
            <a:r>
              <a:rPr lang="en-US" dirty="0"/>
              <a:t>Tales of madcap</a:t>
            </a:r>
            <a:r>
              <a:rPr lang="en-US" baseline="0" dirty="0"/>
              <a:t> science</a:t>
            </a:r>
            <a:endParaRPr lang="en-US" dirty="0"/>
          </a:p>
        </p:txBody>
      </p:sp>
      <p:sp>
        <p:nvSpPr>
          <p:cNvPr id="6" name="Rectangle 5" descr="black background"/>
          <p:cNvSpPr/>
          <p:nvPr/>
        </p:nvSpPr>
        <p:spPr>
          <a:xfrm>
            <a:off x="0" y="-269"/>
            <a:ext cx="9144000" cy="6858269"/>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oster of a person holding a phone&#10;&#10;Description automatically generated">
            <a:extLst>
              <a:ext uri="{FF2B5EF4-FFF2-40B4-BE49-F238E27FC236}">
                <a16:creationId xmlns:a16="http://schemas.microsoft.com/office/drawing/2014/main" id="{52941503-4937-3DB7-911B-30BC35DC9370}"/>
              </a:ext>
            </a:extLst>
          </p:cNvPr>
          <p:cNvPicPr>
            <a:picLocks noChangeAspect="1"/>
          </p:cNvPicPr>
          <p:nvPr/>
        </p:nvPicPr>
        <p:blipFill>
          <a:blip r:embed="rId3"/>
          <a:stretch>
            <a:fillRect/>
          </a:stretch>
        </p:blipFill>
        <p:spPr>
          <a:xfrm>
            <a:off x="2347310" y="0"/>
            <a:ext cx="4449379" cy="6858000"/>
          </a:xfrm>
          <a:prstGeom prst="rect">
            <a:avLst/>
          </a:prstGeom>
        </p:spPr>
      </p:pic>
    </p:spTree>
    <p:extLst>
      <p:ext uri="{BB962C8B-B14F-4D97-AF65-F5344CB8AC3E}">
        <p14:creationId xmlns:p14="http://schemas.microsoft.com/office/powerpoint/2010/main" val="3108243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b="1" dirty="0"/>
              <a:t>Week 2: Manipulating data, using </a:t>
            </a:r>
            <a:r>
              <a:rPr lang="en-US" b="1" dirty="0" err="1"/>
              <a:t>Rstudio</a:t>
            </a:r>
            <a:endParaRPr lang="en-US" b="1" dirty="0"/>
          </a:p>
          <a:p>
            <a:r>
              <a:rPr lang="en-US" dirty="0"/>
              <a:t>Week 3: Exploring data and creating figures and graphs, using </a:t>
            </a:r>
            <a:r>
              <a:rPr lang="en-US" dirty="0" err="1"/>
              <a:t>Rstudio</a:t>
            </a:r>
            <a:endParaRPr lang="en-US"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3575067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2</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end of this session, you should be able to:</a:t>
            </a:r>
          </a:p>
          <a:p>
            <a:endParaRPr lang="en-US" dirty="0"/>
          </a:p>
          <a:p>
            <a:r>
              <a:rPr lang="en-US" dirty="0"/>
              <a:t>Understand the importance of open data in psychology</a:t>
            </a:r>
          </a:p>
          <a:p>
            <a:endParaRPr lang="en-US" dirty="0"/>
          </a:p>
          <a:p>
            <a:r>
              <a:rPr lang="en-US" b="1" dirty="0"/>
              <a:t>Understand different types of data and how best to represent them</a:t>
            </a:r>
          </a:p>
          <a:p>
            <a:r>
              <a:rPr lang="en-US" b="1" dirty="0"/>
              <a:t>Understand bar graphs, scatter plots, and interpret patterns in these graphs</a:t>
            </a:r>
          </a:p>
          <a:p>
            <a:endParaRPr lang="en-US" dirty="0"/>
          </a:p>
          <a:p>
            <a:r>
              <a:rPr lang="en-US" dirty="0"/>
              <a:t>Open data sets in R-studio and manipulate those data</a:t>
            </a:r>
          </a:p>
          <a:p>
            <a:r>
              <a:rPr lang="en-US" dirty="0"/>
              <a:t>Use R-studio to make simple graphs</a:t>
            </a:r>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pPr marL="0" indent="0">
              <a:buNone/>
            </a:pPr>
            <a:r>
              <a:rPr lang="en-GB" dirty="0"/>
              <a:t>Numbers have three important functions for researchers:</a:t>
            </a:r>
          </a:p>
          <a:p>
            <a:pPr marL="857250" lvl="1" indent="-457200">
              <a:buFont typeface="+mj-lt"/>
              <a:buAutoNum type="arabicPeriod"/>
            </a:pPr>
            <a:r>
              <a:rPr lang="en-GB" sz="2400" dirty="0"/>
              <a:t>Classify or categorise - </a:t>
            </a:r>
            <a:r>
              <a:rPr lang="en-GB" sz="2400" b="1" dirty="0">
                <a:solidFill>
                  <a:srgbClr val="D52B1E"/>
                </a:solidFill>
                <a:latin typeface="+mj-lt"/>
                <a:ea typeface="+mj-ea"/>
                <a:cs typeface="+mj-cs"/>
              </a:rPr>
              <a:t>Nominal data</a:t>
            </a:r>
            <a:endParaRPr lang="en-GB" dirty="0"/>
          </a:p>
          <a:p>
            <a:pPr marL="1257300" lvl="2" indent="-457200"/>
            <a:r>
              <a:rPr lang="en-GB" dirty="0"/>
              <a:t>E.g. male/female, young/old, red/green/blue</a:t>
            </a:r>
          </a:p>
          <a:p>
            <a:pPr marL="1257300" lvl="2" indent="-457200"/>
            <a:r>
              <a:rPr lang="en-GB" dirty="0"/>
              <a:t>Each case can only be in one category.</a:t>
            </a:r>
          </a:p>
          <a:p>
            <a:pPr marL="1257300" lvl="2" indent="-457200"/>
            <a:endParaRPr lang="en-GB" dirty="0"/>
          </a:p>
          <a:p>
            <a:pPr marL="857250" lvl="1" indent="-457200">
              <a:buFont typeface="+mj-lt"/>
              <a:buAutoNum type="arabicPeriod"/>
            </a:pPr>
            <a:r>
              <a:rPr lang="en-GB" sz="2400" dirty="0"/>
              <a:t>Rank or order - </a:t>
            </a:r>
            <a:r>
              <a:rPr lang="en-GB" sz="2400" b="1" dirty="0">
                <a:solidFill>
                  <a:srgbClr val="D52B1E"/>
                </a:solidFill>
                <a:latin typeface="+mj-lt"/>
                <a:ea typeface="+mj-ea"/>
                <a:cs typeface="+mj-cs"/>
              </a:rPr>
              <a:t>Ordinal data</a:t>
            </a:r>
          </a:p>
          <a:p>
            <a:pPr marL="1257300" lvl="2" indent="-457200"/>
            <a:r>
              <a:rPr lang="en-GB" dirty="0"/>
              <a:t>E.g. first, second, third…</a:t>
            </a:r>
          </a:p>
          <a:p>
            <a:pPr marL="1257300" lvl="2" indent="-457200"/>
            <a:r>
              <a:rPr lang="en-GB" dirty="0"/>
              <a:t>Does not indicate magnitude of differences between ranks.</a:t>
            </a:r>
          </a:p>
          <a:p>
            <a:pPr marL="1257300" lvl="2" indent="-457200"/>
            <a:endParaRPr lang="en-GB" dirty="0"/>
          </a:p>
          <a:p>
            <a:pPr marL="857250" lvl="1" indent="-457200">
              <a:buFont typeface="+mj-lt"/>
              <a:buAutoNum type="arabicPeriod"/>
            </a:pPr>
            <a:r>
              <a:rPr lang="en-GB" sz="2400" dirty="0"/>
              <a:t>Score – </a:t>
            </a:r>
            <a:r>
              <a:rPr lang="en-GB" sz="2400" b="1" dirty="0">
                <a:solidFill>
                  <a:srgbClr val="D52B1E"/>
                </a:solidFill>
                <a:latin typeface="+mj-lt"/>
                <a:ea typeface="+mj-ea"/>
                <a:cs typeface="+mj-cs"/>
              </a:rPr>
              <a:t>Interval/Ratio data</a:t>
            </a:r>
            <a:endParaRPr lang="en-GB" dirty="0"/>
          </a:p>
          <a:p>
            <a:pPr marL="1257300" lvl="2" indent="-457200"/>
            <a:r>
              <a:rPr lang="en-GB" dirty="0"/>
              <a:t>E.g. number of correct answers, reaction time</a:t>
            </a:r>
          </a:p>
          <a:p>
            <a:pPr marL="1257300" lvl="2" indent="-457200"/>
            <a:r>
              <a:rPr lang="en-GB" dirty="0"/>
              <a:t>Tells us about the order of data but also the distance between them.</a:t>
            </a:r>
          </a:p>
          <a:p>
            <a:pPr marL="0" indent="0">
              <a:buNone/>
            </a:pPr>
            <a:endParaRPr lang="en-GB" dirty="0"/>
          </a:p>
        </p:txBody>
      </p:sp>
      <p:sp>
        <p:nvSpPr>
          <p:cNvPr id="5" name="Title 4"/>
          <p:cNvSpPr>
            <a:spLocks noGrp="1"/>
          </p:cNvSpPr>
          <p:nvPr>
            <p:ph type="ctrTitle"/>
          </p:nvPr>
        </p:nvSpPr>
        <p:spPr/>
        <p:txBody>
          <a:bodyPr/>
          <a:lstStyle/>
          <a:p>
            <a:r>
              <a:rPr lang="en-GB" dirty="0"/>
              <a:t>Reminder: Types of Data</a:t>
            </a:r>
          </a:p>
        </p:txBody>
      </p:sp>
    </p:spTree>
    <p:extLst>
      <p:ext uri="{BB962C8B-B14F-4D97-AF65-F5344CB8AC3E}">
        <p14:creationId xmlns:p14="http://schemas.microsoft.com/office/powerpoint/2010/main" val="391755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GB" dirty="0"/>
              <a:t>Types of data and representation: What type of data?</a:t>
            </a:r>
          </a:p>
        </p:txBody>
      </p:sp>
      <p:pic>
        <p:nvPicPr>
          <p:cNvPr id="4"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137758-5FBB-1148-969B-D917AE8657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1903049"/>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E34E068-3B67-9046-9A3E-B40D3DE0EC84}"/>
              </a:ext>
            </a:extLst>
          </p:cNvPr>
          <p:cNvSpPr txBox="1"/>
          <p:nvPr/>
        </p:nvSpPr>
        <p:spPr>
          <a:xfrm>
            <a:off x="467544" y="1903049"/>
            <a:ext cx="4912021" cy="4893647"/>
          </a:xfrm>
          <a:prstGeom prst="rect">
            <a:avLst/>
          </a:prstGeom>
          <a:noFill/>
        </p:spPr>
        <p:txBody>
          <a:bodyPr wrap="square" rtlCol="0">
            <a:spAutoFit/>
          </a:bodyPr>
          <a:lstStyle/>
          <a:p>
            <a:r>
              <a:rPr lang="en-GB" sz="2400" dirty="0" err="1"/>
              <a:t>Wagenmakers</a:t>
            </a:r>
            <a:r>
              <a:rPr lang="en-GB" sz="2400" dirty="0"/>
              <a:t> et al. (2016): </a:t>
            </a:r>
          </a:p>
          <a:p>
            <a:endParaRPr lang="en-GB" sz="2400" dirty="0"/>
          </a:p>
          <a:p>
            <a:r>
              <a:rPr lang="en-GB" sz="2400" dirty="0"/>
              <a:t>Fig. 3. The rating for the pout condition is plotted against that of the smile condition across data collected in 17 labs; </a:t>
            </a:r>
          </a:p>
          <a:p>
            <a:endParaRPr lang="en-GB" sz="2400" dirty="0"/>
          </a:p>
          <a:p>
            <a:r>
              <a:rPr lang="en-GB" sz="2400" dirty="0"/>
              <a:t>the facial feedback hypothesis predicts the values to lie above the main diagonal. </a:t>
            </a:r>
          </a:p>
          <a:p>
            <a:endParaRPr lang="en-GB" sz="2400" dirty="0"/>
          </a:p>
          <a:p>
            <a:r>
              <a:rPr lang="en-GB" sz="2400" dirty="0"/>
              <a:t>In Study 1 by SMS, the mean difference was 0.82. </a:t>
            </a:r>
          </a:p>
        </p:txBody>
      </p:sp>
    </p:spTree>
    <p:extLst>
      <p:ext uri="{BB962C8B-B14F-4D97-AF65-F5344CB8AC3E}">
        <p14:creationId xmlns:p14="http://schemas.microsoft.com/office/powerpoint/2010/main" val="385929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137758-5FBB-1148-969B-D917AE8657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1903049"/>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853206"/>
            <a:ext cx="5109244" cy="4425355"/>
          </a:xfrm>
        </p:spPr>
        <p:txBody>
          <a:bodyPr/>
          <a:lstStyle/>
          <a:p>
            <a:r>
              <a:rPr lang="en-GB" dirty="0"/>
              <a:t>Interval/ratio data</a:t>
            </a:r>
          </a:p>
          <a:p>
            <a:pPr lvl="1"/>
            <a:r>
              <a:rPr lang="en-GB" dirty="0"/>
              <a:t>Continuous figure</a:t>
            </a:r>
          </a:p>
          <a:p>
            <a:pPr lvl="1"/>
            <a:r>
              <a:rPr lang="en-GB" dirty="0"/>
              <a:t>(relation between two variables)</a:t>
            </a:r>
          </a:p>
          <a:p>
            <a:pPr lvl="2"/>
            <a:r>
              <a:rPr lang="en-GB" dirty="0"/>
              <a:t>E.g., lab-based results from </a:t>
            </a:r>
            <a:r>
              <a:rPr lang="en-GB" dirty="0" err="1"/>
              <a:t>Wagenmakers</a:t>
            </a:r>
            <a:r>
              <a:rPr lang="en-GB" dirty="0"/>
              <a:t> et al. (2017):</a:t>
            </a:r>
          </a:p>
          <a:p>
            <a:pPr lvl="2"/>
            <a:endParaRPr lang="en-GB" dirty="0"/>
          </a:p>
        </p:txBody>
      </p:sp>
      <p:sp>
        <p:nvSpPr>
          <p:cNvPr id="3" name="Title 2"/>
          <p:cNvSpPr>
            <a:spLocks noGrp="1"/>
          </p:cNvSpPr>
          <p:nvPr>
            <p:ph type="ctrTitle"/>
          </p:nvPr>
        </p:nvSpPr>
        <p:spPr/>
        <p:txBody>
          <a:bodyPr/>
          <a:lstStyle/>
          <a:p>
            <a:r>
              <a:rPr lang="en-GB" dirty="0"/>
              <a:t>Types of data and representation:</a:t>
            </a:r>
            <a:br>
              <a:rPr lang="en-GB" dirty="0"/>
            </a:br>
            <a:r>
              <a:rPr lang="en-GB" dirty="0"/>
              <a:t>What type of data? – interval/ratio</a:t>
            </a:r>
          </a:p>
        </p:txBody>
      </p:sp>
    </p:spTree>
    <p:extLst>
      <p:ext uri="{BB962C8B-B14F-4D97-AF65-F5344CB8AC3E}">
        <p14:creationId xmlns:p14="http://schemas.microsoft.com/office/powerpoint/2010/main" val="1767431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7591368" cy="4425355"/>
          </a:xfrm>
        </p:spPr>
        <p:txBody>
          <a:bodyPr/>
          <a:lstStyle/>
          <a:p>
            <a:r>
              <a:rPr lang="en-GB" dirty="0"/>
              <a:t>Nominal data</a:t>
            </a:r>
          </a:p>
          <a:p>
            <a:pPr lvl="1"/>
            <a:r>
              <a:rPr lang="en-GB" dirty="0"/>
              <a:t>Can’t have a continuous figure (</a:t>
            </a:r>
            <a:r>
              <a:rPr lang="en-GB" i="1" dirty="0"/>
              <a:t>why not?</a:t>
            </a:r>
            <a:r>
              <a:rPr lang="en-GB" dirty="0"/>
              <a:t>)</a:t>
            </a:r>
          </a:p>
          <a:p>
            <a:pPr lvl="1"/>
            <a:endParaRPr lang="en-GB" dirty="0"/>
          </a:p>
          <a:p>
            <a:r>
              <a:rPr lang="en-GB" dirty="0"/>
              <a:t>Example: Williams, L. E., &amp; </a:t>
            </a:r>
            <a:r>
              <a:rPr lang="en-GB" dirty="0" err="1"/>
              <a:t>Bargh</a:t>
            </a:r>
            <a:r>
              <a:rPr lang="en-GB" dirty="0"/>
              <a:t>, J. A. (2008). Experiencing physical warmth promotes interpersonal warmth. </a:t>
            </a:r>
            <a:r>
              <a:rPr lang="en-GB" i="1" dirty="0"/>
              <a:t>Science, 322, </a:t>
            </a:r>
            <a:r>
              <a:rPr lang="en-GB" dirty="0"/>
              <a:t>306–307.</a:t>
            </a:r>
          </a:p>
          <a:p>
            <a:pPr lvl="1"/>
            <a:r>
              <a:rPr lang="en-GB" dirty="0"/>
              <a:t>53 participants held either a hot or cold heat pad and judged whether they would recommend it (cover story)</a:t>
            </a:r>
          </a:p>
          <a:p>
            <a:pPr lvl="1"/>
            <a:r>
              <a:rPr lang="en-GB" dirty="0"/>
              <a:t>Then chose reward of a drink for themselves or a voucher for a friend</a:t>
            </a:r>
          </a:p>
          <a:p>
            <a:pPr lvl="2"/>
            <a:r>
              <a:rPr lang="en-GB" i="1" dirty="0"/>
              <a:t>Who chose what?</a:t>
            </a:r>
          </a:p>
        </p:txBody>
      </p:sp>
      <p:sp>
        <p:nvSpPr>
          <p:cNvPr id="3" name="Title 2"/>
          <p:cNvSpPr>
            <a:spLocks noGrp="1"/>
          </p:cNvSpPr>
          <p:nvPr>
            <p:ph type="ctrTitle"/>
          </p:nvPr>
        </p:nvSpPr>
        <p:spPr/>
        <p:txBody>
          <a:bodyPr/>
          <a:lstStyle/>
          <a:p>
            <a:r>
              <a:rPr lang="en-GB" dirty="0"/>
              <a:t>Types of data and representation:</a:t>
            </a:r>
            <a:br>
              <a:rPr lang="en-GB" dirty="0"/>
            </a:br>
            <a:r>
              <a:rPr lang="en-GB" dirty="0"/>
              <a:t>Representing nominal data</a:t>
            </a:r>
          </a:p>
        </p:txBody>
      </p:sp>
    </p:spTree>
    <p:extLst>
      <p:ext uri="{BB962C8B-B14F-4D97-AF65-F5344CB8AC3E}">
        <p14:creationId xmlns:p14="http://schemas.microsoft.com/office/powerpoint/2010/main" val="4007779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7591368" cy="4425355"/>
          </a:xfrm>
        </p:spPr>
        <p:txBody>
          <a:bodyPr/>
          <a:lstStyle/>
          <a:p>
            <a:endParaRPr lang="en-GB" dirty="0"/>
          </a:p>
          <a:p>
            <a:endParaRPr lang="en-GB" dirty="0"/>
          </a:p>
          <a:p>
            <a:endParaRPr lang="en-GB" dirty="0"/>
          </a:p>
          <a:p>
            <a:endParaRPr lang="en-GB" dirty="0"/>
          </a:p>
          <a:p>
            <a:endParaRPr lang="en-GB" dirty="0"/>
          </a:p>
          <a:p>
            <a:r>
              <a:rPr lang="en-GB" dirty="0"/>
              <a:t>Wow! </a:t>
            </a:r>
            <a:r>
              <a:rPr lang="en-GB"/>
              <a:t>That’s </a:t>
            </a:r>
            <a:r>
              <a:rPr lang="en-GB" dirty="0"/>
              <a:t>unbelievable!!</a:t>
            </a:r>
            <a:endParaRPr lang="en-GB" i="1" dirty="0"/>
          </a:p>
          <a:p>
            <a:endParaRPr lang="en-GB" dirty="0"/>
          </a:p>
          <a:p>
            <a:r>
              <a:rPr lang="en-GB" dirty="0"/>
              <a:t>Nominal/categorical data</a:t>
            </a:r>
          </a:p>
          <a:p>
            <a:pPr lvl="1"/>
            <a:r>
              <a:rPr lang="en-GB" dirty="0"/>
              <a:t>Can’t have a continuous figure (</a:t>
            </a:r>
            <a:r>
              <a:rPr lang="en-GB" i="1" dirty="0"/>
              <a:t>why not?</a:t>
            </a:r>
            <a:r>
              <a:rPr lang="en-GB" dirty="0"/>
              <a:t>)</a:t>
            </a:r>
          </a:p>
        </p:txBody>
      </p:sp>
      <p:graphicFrame>
        <p:nvGraphicFramePr>
          <p:cNvPr id="5" name="Table 4" title="Table reporting data from Williams and Bargh (2008) study ">
            <a:extLst>
              <a:ext uri="{FF2B5EF4-FFF2-40B4-BE49-F238E27FC236}">
                <a16:creationId xmlns:a16="http://schemas.microsoft.com/office/drawing/2014/main" id="{BCCCBB87-C487-9242-940F-C46EE649BF93}"/>
              </a:ext>
            </a:extLst>
          </p:cNvPr>
          <p:cNvGraphicFramePr>
            <a:graphicFrameLocks noGrp="1"/>
          </p:cNvGraphicFramePr>
          <p:nvPr>
            <p:extLst>
              <p:ext uri="{D42A27DB-BD31-4B8C-83A1-F6EECF244321}">
                <p14:modId xmlns:p14="http://schemas.microsoft.com/office/powerpoint/2010/main" val="1847875986"/>
              </p:ext>
            </p:extLst>
          </p:nvPr>
        </p:nvGraphicFramePr>
        <p:xfrm>
          <a:off x="1215228" y="1852699"/>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323580098"/>
                    </a:ext>
                  </a:extLst>
                </a:gridCol>
                <a:gridCol w="2032000">
                  <a:extLst>
                    <a:ext uri="{9D8B030D-6E8A-4147-A177-3AD203B41FA5}">
                      <a16:colId xmlns:a16="http://schemas.microsoft.com/office/drawing/2014/main" val="376163516"/>
                    </a:ext>
                  </a:extLst>
                </a:gridCol>
                <a:gridCol w="2032000">
                  <a:extLst>
                    <a:ext uri="{9D8B030D-6E8A-4147-A177-3AD203B41FA5}">
                      <a16:colId xmlns:a16="http://schemas.microsoft.com/office/drawing/2014/main" val="2312736489"/>
                    </a:ext>
                  </a:extLst>
                </a:gridCol>
              </a:tblGrid>
              <a:tr h="370840">
                <a:tc>
                  <a:txBody>
                    <a:bodyPr/>
                    <a:lstStyle/>
                    <a:p>
                      <a:endParaRPr lang="en-US" dirty="0"/>
                    </a:p>
                  </a:txBody>
                  <a:tcPr/>
                </a:tc>
                <a:tc>
                  <a:txBody>
                    <a:bodyPr/>
                    <a:lstStyle/>
                    <a:p>
                      <a:r>
                        <a:rPr lang="en-US" dirty="0"/>
                        <a:t>Reward for self</a:t>
                      </a:r>
                    </a:p>
                  </a:txBody>
                  <a:tcPr/>
                </a:tc>
                <a:tc>
                  <a:txBody>
                    <a:bodyPr/>
                    <a:lstStyle/>
                    <a:p>
                      <a:r>
                        <a:rPr lang="en-US" dirty="0"/>
                        <a:t>Reward for other</a:t>
                      </a:r>
                    </a:p>
                  </a:txBody>
                  <a:tcPr/>
                </a:tc>
                <a:extLst>
                  <a:ext uri="{0D108BD9-81ED-4DB2-BD59-A6C34878D82A}">
                    <a16:rowId xmlns:a16="http://schemas.microsoft.com/office/drawing/2014/main" val="1568156800"/>
                  </a:ext>
                </a:extLst>
              </a:tr>
              <a:tr h="370840">
                <a:tc>
                  <a:txBody>
                    <a:bodyPr/>
                    <a:lstStyle/>
                    <a:p>
                      <a:r>
                        <a:rPr lang="en-US" dirty="0"/>
                        <a:t>Held hot pad</a:t>
                      </a:r>
                    </a:p>
                  </a:txBody>
                  <a:tcPr/>
                </a:tc>
                <a:tc>
                  <a:txBody>
                    <a:bodyPr/>
                    <a:lstStyle/>
                    <a:p>
                      <a:r>
                        <a:rPr lang="en-US" dirty="0"/>
                        <a:t>12</a:t>
                      </a:r>
                    </a:p>
                  </a:txBody>
                  <a:tcPr/>
                </a:tc>
                <a:tc>
                  <a:txBody>
                    <a:bodyPr/>
                    <a:lstStyle/>
                    <a:p>
                      <a:r>
                        <a:rPr lang="en-US" dirty="0"/>
                        <a:t>14</a:t>
                      </a:r>
                    </a:p>
                  </a:txBody>
                  <a:tcPr/>
                </a:tc>
                <a:extLst>
                  <a:ext uri="{0D108BD9-81ED-4DB2-BD59-A6C34878D82A}">
                    <a16:rowId xmlns:a16="http://schemas.microsoft.com/office/drawing/2014/main" val="2347838583"/>
                  </a:ext>
                </a:extLst>
              </a:tr>
              <a:tr h="370840">
                <a:tc>
                  <a:txBody>
                    <a:bodyPr/>
                    <a:lstStyle/>
                    <a:p>
                      <a:r>
                        <a:rPr lang="en-US" dirty="0"/>
                        <a:t>Held cold pad</a:t>
                      </a:r>
                    </a:p>
                  </a:txBody>
                  <a:tcPr/>
                </a:tc>
                <a:tc>
                  <a:txBody>
                    <a:bodyPr/>
                    <a:lstStyle/>
                    <a:p>
                      <a:r>
                        <a:rPr lang="en-US" dirty="0"/>
                        <a:t>20</a:t>
                      </a:r>
                    </a:p>
                  </a:txBody>
                  <a:tcPr/>
                </a:tc>
                <a:tc>
                  <a:txBody>
                    <a:bodyPr/>
                    <a:lstStyle/>
                    <a:p>
                      <a:r>
                        <a:rPr lang="en-US" dirty="0"/>
                        <a:t>7</a:t>
                      </a:r>
                    </a:p>
                  </a:txBody>
                  <a:tcPr/>
                </a:tc>
                <a:extLst>
                  <a:ext uri="{0D108BD9-81ED-4DB2-BD59-A6C34878D82A}">
                    <a16:rowId xmlns:a16="http://schemas.microsoft.com/office/drawing/2014/main" val="2166709576"/>
                  </a:ext>
                </a:extLst>
              </a:tr>
            </a:tbl>
          </a:graphicData>
        </a:graphic>
      </p:graphicFrame>
      <p:sp>
        <p:nvSpPr>
          <p:cNvPr id="3" name="Title 2"/>
          <p:cNvSpPr>
            <a:spLocks noGrp="1"/>
          </p:cNvSpPr>
          <p:nvPr>
            <p:ph type="ctrTitle"/>
          </p:nvPr>
        </p:nvSpPr>
        <p:spPr>
          <a:xfrm>
            <a:off x="467543" y="476672"/>
            <a:ext cx="7016989" cy="1152128"/>
          </a:xfrm>
        </p:spPr>
        <p:txBody>
          <a:bodyPr/>
          <a:lstStyle/>
          <a:p>
            <a:r>
              <a:rPr lang="en-GB" dirty="0"/>
              <a:t>Types of data and representation: The original nominal data</a:t>
            </a:r>
          </a:p>
        </p:txBody>
      </p:sp>
    </p:spTree>
    <p:extLst>
      <p:ext uri="{BB962C8B-B14F-4D97-AF65-F5344CB8AC3E}">
        <p14:creationId xmlns:p14="http://schemas.microsoft.com/office/powerpoint/2010/main" val="3734718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title="Table of data from Lynott et al. (2014.">
            <a:extLst>
              <a:ext uri="{FF2B5EF4-FFF2-40B4-BE49-F238E27FC236}">
                <a16:creationId xmlns:a16="http://schemas.microsoft.com/office/drawing/2014/main" id="{A6F14AC9-E778-3540-9722-A065606AA77F}"/>
              </a:ext>
            </a:extLst>
          </p:cNvPr>
          <p:cNvGraphicFramePr>
            <a:graphicFrameLocks noGrp="1"/>
          </p:cNvGraphicFramePr>
          <p:nvPr>
            <p:extLst>
              <p:ext uri="{D42A27DB-BD31-4B8C-83A1-F6EECF244321}">
                <p14:modId xmlns:p14="http://schemas.microsoft.com/office/powerpoint/2010/main" val="993565910"/>
              </p:ext>
            </p:extLst>
          </p:nvPr>
        </p:nvGraphicFramePr>
        <p:xfrm>
          <a:off x="882937" y="4560329"/>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323580098"/>
                    </a:ext>
                  </a:extLst>
                </a:gridCol>
                <a:gridCol w="2032000">
                  <a:extLst>
                    <a:ext uri="{9D8B030D-6E8A-4147-A177-3AD203B41FA5}">
                      <a16:colId xmlns:a16="http://schemas.microsoft.com/office/drawing/2014/main" val="376163516"/>
                    </a:ext>
                  </a:extLst>
                </a:gridCol>
                <a:gridCol w="2032000">
                  <a:extLst>
                    <a:ext uri="{9D8B030D-6E8A-4147-A177-3AD203B41FA5}">
                      <a16:colId xmlns:a16="http://schemas.microsoft.com/office/drawing/2014/main" val="2312736489"/>
                    </a:ext>
                  </a:extLst>
                </a:gridCol>
              </a:tblGrid>
              <a:tr h="370840">
                <a:tc>
                  <a:txBody>
                    <a:bodyPr/>
                    <a:lstStyle/>
                    <a:p>
                      <a:endParaRPr lang="en-US" dirty="0"/>
                    </a:p>
                  </a:txBody>
                  <a:tcPr/>
                </a:tc>
                <a:tc>
                  <a:txBody>
                    <a:bodyPr/>
                    <a:lstStyle/>
                    <a:p>
                      <a:r>
                        <a:rPr lang="en-US" dirty="0"/>
                        <a:t>Reward for self</a:t>
                      </a:r>
                    </a:p>
                  </a:txBody>
                  <a:tcPr/>
                </a:tc>
                <a:tc>
                  <a:txBody>
                    <a:bodyPr/>
                    <a:lstStyle/>
                    <a:p>
                      <a:r>
                        <a:rPr lang="en-US" dirty="0"/>
                        <a:t>Reward for other</a:t>
                      </a:r>
                    </a:p>
                  </a:txBody>
                  <a:tcPr/>
                </a:tc>
                <a:extLst>
                  <a:ext uri="{0D108BD9-81ED-4DB2-BD59-A6C34878D82A}">
                    <a16:rowId xmlns:a16="http://schemas.microsoft.com/office/drawing/2014/main" val="1568156800"/>
                  </a:ext>
                </a:extLst>
              </a:tr>
              <a:tr h="370840">
                <a:tc>
                  <a:txBody>
                    <a:bodyPr/>
                    <a:lstStyle/>
                    <a:p>
                      <a:r>
                        <a:rPr lang="en-US" dirty="0"/>
                        <a:t>Held hot pad</a:t>
                      </a:r>
                    </a:p>
                  </a:txBody>
                  <a:tcPr/>
                </a:tc>
                <a:tc>
                  <a:txBody>
                    <a:bodyPr/>
                    <a:lstStyle/>
                    <a:p>
                      <a:r>
                        <a:rPr lang="en-US" dirty="0"/>
                        <a:t>248</a:t>
                      </a:r>
                    </a:p>
                  </a:txBody>
                  <a:tcPr/>
                </a:tc>
                <a:tc>
                  <a:txBody>
                    <a:bodyPr/>
                    <a:lstStyle/>
                    <a:p>
                      <a:r>
                        <a:rPr lang="en-US" dirty="0"/>
                        <a:t>182</a:t>
                      </a:r>
                    </a:p>
                  </a:txBody>
                  <a:tcPr/>
                </a:tc>
                <a:extLst>
                  <a:ext uri="{0D108BD9-81ED-4DB2-BD59-A6C34878D82A}">
                    <a16:rowId xmlns:a16="http://schemas.microsoft.com/office/drawing/2014/main" val="2347838583"/>
                  </a:ext>
                </a:extLst>
              </a:tr>
              <a:tr h="370840">
                <a:tc>
                  <a:txBody>
                    <a:bodyPr/>
                    <a:lstStyle/>
                    <a:p>
                      <a:r>
                        <a:rPr lang="en-US" dirty="0"/>
                        <a:t>Held cold pad</a:t>
                      </a:r>
                    </a:p>
                  </a:txBody>
                  <a:tcPr/>
                </a:tc>
                <a:tc>
                  <a:txBody>
                    <a:bodyPr/>
                    <a:lstStyle/>
                    <a:p>
                      <a:r>
                        <a:rPr lang="en-US" dirty="0"/>
                        <a:t>219</a:t>
                      </a:r>
                    </a:p>
                  </a:txBody>
                  <a:tcPr/>
                </a:tc>
                <a:tc>
                  <a:txBody>
                    <a:bodyPr/>
                    <a:lstStyle/>
                    <a:p>
                      <a:r>
                        <a:rPr lang="en-US" dirty="0"/>
                        <a:t>212</a:t>
                      </a:r>
                    </a:p>
                  </a:txBody>
                  <a:tcPr/>
                </a:tc>
                <a:extLst>
                  <a:ext uri="{0D108BD9-81ED-4DB2-BD59-A6C34878D82A}">
                    <a16:rowId xmlns:a16="http://schemas.microsoft.com/office/drawing/2014/main" val="2166709576"/>
                  </a:ext>
                </a:extLst>
              </a:tr>
            </a:tbl>
          </a:graphicData>
        </a:graphic>
      </p:graphicFrame>
      <p:sp>
        <p:nvSpPr>
          <p:cNvPr id="2" name="Content Placeholder 1"/>
          <p:cNvSpPr>
            <a:spLocks noGrp="1"/>
          </p:cNvSpPr>
          <p:nvPr>
            <p:ph idx="1"/>
          </p:nvPr>
        </p:nvSpPr>
        <p:spPr>
          <a:xfrm>
            <a:off x="467544" y="1700808"/>
            <a:ext cx="7591368" cy="4425355"/>
          </a:xfrm>
        </p:spPr>
        <p:txBody>
          <a:bodyPr/>
          <a:lstStyle/>
          <a:p>
            <a:r>
              <a:rPr lang="en-GB" dirty="0"/>
              <a:t>Is it unbelievable?</a:t>
            </a:r>
          </a:p>
          <a:p>
            <a:r>
              <a:rPr lang="en-GB" dirty="0"/>
              <a:t>Lynott, D., Corker, K. S., Wortman, J., Connell, L., Donnellan, M. B., Lucas, R. E., &amp; O’Brien, K. (2014). Replication of “Experiencing physical warmth promotes interpersonal warmth” by Williams and </a:t>
            </a:r>
            <a:r>
              <a:rPr lang="en-GB" dirty="0" err="1"/>
              <a:t>Bargh</a:t>
            </a:r>
            <a:r>
              <a:rPr lang="en-GB" dirty="0"/>
              <a:t> (2008). </a:t>
            </a:r>
            <a:r>
              <a:rPr lang="en-GB" i="1" dirty="0"/>
              <a:t>Social Psychology, 45, </a:t>
            </a:r>
            <a:r>
              <a:rPr lang="en-GB" dirty="0"/>
              <a:t>216-222</a:t>
            </a:r>
            <a:r>
              <a:rPr lang="en-GB" i="1" dirty="0"/>
              <a:t>.</a:t>
            </a:r>
            <a:endParaRPr lang="en-GB" dirty="0"/>
          </a:p>
          <a:p>
            <a:endParaRPr lang="en-GB" i="1" dirty="0"/>
          </a:p>
        </p:txBody>
      </p:sp>
      <p:sp>
        <p:nvSpPr>
          <p:cNvPr id="3" name="Title 2"/>
          <p:cNvSpPr>
            <a:spLocks noGrp="1"/>
          </p:cNvSpPr>
          <p:nvPr>
            <p:ph type="ctrTitle"/>
          </p:nvPr>
        </p:nvSpPr>
        <p:spPr>
          <a:xfrm>
            <a:off x="467543" y="476672"/>
            <a:ext cx="7287923" cy="1152128"/>
          </a:xfrm>
        </p:spPr>
        <p:txBody>
          <a:bodyPr/>
          <a:lstStyle/>
          <a:p>
            <a:r>
              <a:rPr lang="en-GB" dirty="0"/>
              <a:t>Types of data and representation:</a:t>
            </a:r>
            <a:br>
              <a:rPr lang="en-GB" dirty="0"/>
            </a:br>
            <a:r>
              <a:rPr lang="en-GB" dirty="0"/>
              <a:t>The replication nominal data</a:t>
            </a:r>
          </a:p>
        </p:txBody>
      </p:sp>
    </p:spTree>
    <p:extLst>
      <p:ext uri="{BB962C8B-B14F-4D97-AF65-F5344CB8AC3E}">
        <p14:creationId xmlns:p14="http://schemas.microsoft.com/office/powerpoint/2010/main" val="32752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How can you effectively represent the Williams and </a:t>
            </a:r>
            <a:r>
              <a:rPr lang="en-GB" dirty="0" err="1"/>
              <a:t>Bargh</a:t>
            </a:r>
            <a:r>
              <a:rPr lang="en-GB" dirty="0"/>
              <a:t> or Lynott et al. data?</a:t>
            </a:r>
          </a:p>
          <a:p>
            <a:pPr lvl="1"/>
            <a:r>
              <a:rPr lang="en-GB" dirty="0"/>
              <a:t>Scatterplot?</a:t>
            </a:r>
          </a:p>
          <a:p>
            <a:pPr lvl="1"/>
            <a:r>
              <a:rPr lang="en-GB" dirty="0"/>
              <a:t>Histogram?</a:t>
            </a:r>
          </a:p>
          <a:p>
            <a:pPr lvl="1"/>
            <a:r>
              <a:rPr lang="en-GB" dirty="0"/>
              <a:t>Something else?</a:t>
            </a:r>
          </a:p>
          <a:p>
            <a:pPr lvl="2"/>
            <a:r>
              <a:rPr lang="en-GB" dirty="0"/>
              <a:t>Why, why not?</a:t>
            </a:r>
          </a:p>
        </p:txBody>
      </p:sp>
      <p:sp>
        <p:nvSpPr>
          <p:cNvPr id="3" name="Title 2"/>
          <p:cNvSpPr>
            <a:spLocks noGrp="1"/>
          </p:cNvSpPr>
          <p:nvPr>
            <p:ph type="ctrTitle"/>
          </p:nvPr>
        </p:nvSpPr>
        <p:spPr/>
        <p:txBody>
          <a:bodyPr/>
          <a:lstStyle/>
          <a:p>
            <a:r>
              <a:rPr lang="en-GB" dirty="0"/>
              <a:t>Types of data and representation: How to represent nominal data?</a:t>
            </a:r>
          </a:p>
        </p:txBody>
      </p:sp>
    </p:spTree>
    <p:extLst>
      <p:ext uri="{BB962C8B-B14F-4D97-AF65-F5344CB8AC3E}">
        <p14:creationId xmlns:p14="http://schemas.microsoft.com/office/powerpoint/2010/main" val="3781486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title="bar chart representation of Lynott et al. (2014) data">
            <a:extLst>
              <a:ext uri="{FF2B5EF4-FFF2-40B4-BE49-F238E27FC236}">
                <a16:creationId xmlns:a16="http://schemas.microsoft.com/office/drawing/2014/main" id="{B63B274D-7E54-AE47-AB46-963FAD5DF9D9}"/>
              </a:ext>
            </a:extLst>
          </p:cNvPr>
          <p:cNvGraphicFramePr>
            <a:graphicFrameLocks/>
          </p:cNvGraphicFramePr>
          <p:nvPr>
            <p:extLst>
              <p:ext uri="{D42A27DB-BD31-4B8C-83A1-F6EECF244321}">
                <p14:modId xmlns:p14="http://schemas.microsoft.com/office/powerpoint/2010/main" val="1474826001"/>
              </p:ext>
            </p:extLst>
          </p:nvPr>
        </p:nvGraphicFramePr>
        <p:xfrm>
          <a:off x="4783512" y="3454971"/>
          <a:ext cx="4000824"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title="bar chart representation of Williams and Bargh (2008) data">
            <a:extLst>
              <a:ext uri="{FF2B5EF4-FFF2-40B4-BE49-F238E27FC236}">
                <a16:creationId xmlns:a16="http://schemas.microsoft.com/office/drawing/2014/main" id="{065B2251-9730-6F42-B1D6-4AEB517BB35F}"/>
              </a:ext>
            </a:extLst>
          </p:cNvPr>
          <p:cNvGraphicFramePr>
            <a:graphicFrameLocks/>
          </p:cNvGraphicFramePr>
          <p:nvPr>
            <p:extLst>
              <p:ext uri="{D42A27DB-BD31-4B8C-83A1-F6EECF244321}">
                <p14:modId xmlns:p14="http://schemas.microsoft.com/office/powerpoint/2010/main" val="1995548809"/>
              </p:ext>
            </p:extLst>
          </p:nvPr>
        </p:nvGraphicFramePr>
        <p:xfrm>
          <a:off x="249936" y="3454971"/>
          <a:ext cx="412699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1"/>
          </p:nvPr>
        </p:nvSpPr>
        <p:spPr/>
        <p:txBody>
          <a:bodyPr/>
          <a:lstStyle/>
          <a:p>
            <a:r>
              <a:rPr lang="en-GB" dirty="0"/>
              <a:t>It is not interval/ratio, so can’t use a continuous graph</a:t>
            </a:r>
          </a:p>
          <a:p>
            <a:r>
              <a:rPr lang="en-GB" dirty="0"/>
              <a:t>It is nominal – the numbers refer to classifications of people into categories</a:t>
            </a:r>
          </a:p>
        </p:txBody>
      </p:sp>
      <p:sp>
        <p:nvSpPr>
          <p:cNvPr id="3" name="Title 2"/>
          <p:cNvSpPr>
            <a:spLocks noGrp="1"/>
          </p:cNvSpPr>
          <p:nvPr>
            <p:ph type="ctrTitle"/>
          </p:nvPr>
        </p:nvSpPr>
        <p:spPr/>
        <p:txBody>
          <a:bodyPr/>
          <a:lstStyle/>
          <a:p>
            <a:r>
              <a:rPr lang="en-GB" dirty="0"/>
              <a:t>Types of data and representation: Bar graphs for nominal data</a:t>
            </a:r>
          </a:p>
        </p:txBody>
      </p:sp>
    </p:spTree>
    <p:extLst>
      <p:ext uri="{BB962C8B-B14F-4D97-AF65-F5344CB8AC3E}">
        <p14:creationId xmlns:p14="http://schemas.microsoft.com/office/powerpoint/2010/main" val="3242472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Investigated types of data, and how to represent them</a:t>
            </a:r>
            <a:endParaRPr lang="en-US" dirty="0"/>
          </a:p>
          <a:p>
            <a:r>
              <a:rPr lang="en-US" dirty="0"/>
              <a:t>Interpreting bar graphs, scatter plots, and interpretation of patterns in these graphs</a:t>
            </a:r>
          </a:p>
          <a:p>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631717571"/>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19224</TotalTime>
  <Words>723</Words>
  <Application>Microsoft Macintosh PowerPoint</Application>
  <PresentationFormat>On-screen Show (4:3)</PresentationFormat>
  <Paragraphs>102</Paragraphs>
  <Slides>12</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12</vt:i4>
      </vt:variant>
    </vt:vector>
  </HeadingPairs>
  <TitlesOfParts>
    <vt:vector size="18" baseType="lpstr">
      <vt:lpstr>Arial</vt:lpstr>
      <vt:lpstr>Calibri</vt:lpstr>
      <vt:lpstr>Lancaster</vt:lpstr>
      <vt:lpstr>Slides</vt:lpstr>
      <vt:lpstr>Default Theme</vt:lpstr>
      <vt:lpstr>Slide 2: Text Only</vt:lpstr>
      <vt:lpstr>Tales of madcap science</vt:lpstr>
      <vt:lpstr>Module outline</vt:lpstr>
      <vt:lpstr>Objectives for Week 2</vt:lpstr>
      <vt:lpstr>Reminder: Types of Data</vt:lpstr>
      <vt:lpstr>Types of data and representation: What type of data?</vt:lpstr>
      <vt:lpstr>Types of data and representation: What type of data? – interval/ratio</vt:lpstr>
      <vt:lpstr>Types of data and representation: Representing nominal data</vt:lpstr>
      <vt:lpstr>Types of data and representation: The original nominal data</vt:lpstr>
      <vt:lpstr>Types of data and representation: The replication nominal data</vt:lpstr>
      <vt:lpstr>Types of data and representation: How to represent nominal data?</vt:lpstr>
      <vt:lpstr>Types of data and representation: Bar graphs for nominal data</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Monaghan, Padraic</cp:lastModifiedBy>
  <cp:revision>269</cp:revision>
  <cp:lastPrinted>2014-10-08T11:51:34Z</cp:lastPrinted>
  <dcterms:created xsi:type="dcterms:W3CDTF">2013-11-10T10:08:55Z</dcterms:created>
  <dcterms:modified xsi:type="dcterms:W3CDTF">2024-09-28T15:48:16Z</dcterms:modified>
</cp:coreProperties>
</file>